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</p:sldMasterIdLst>
  <p:notesMasterIdLst>
    <p:notesMasterId r:id="rId22"/>
  </p:notesMasterIdLst>
  <p:sldIdLst>
    <p:sldId id="256" r:id="rId2"/>
    <p:sldId id="279" r:id="rId3"/>
    <p:sldId id="297" r:id="rId4"/>
    <p:sldId id="298" r:id="rId5"/>
    <p:sldId id="295" r:id="rId6"/>
    <p:sldId id="300" r:id="rId7"/>
    <p:sldId id="294" r:id="rId8"/>
    <p:sldId id="293" r:id="rId9"/>
    <p:sldId id="292" r:id="rId10"/>
    <p:sldId id="291" r:id="rId11"/>
    <p:sldId id="290" r:id="rId12"/>
    <p:sldId id="289" r:id="rId13"/>
    <p:sldId id="288" r:id="rId14"/>
    <p:sldId id="286" r:id="rId15"/>
    <p:sldId id="285" r:id="rId16"/>
    <p:sldId id="284" r:id="rId17"/>
    <p:sldId id="283" r:id="rId18"/>
    <p:sldId id="282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10C48-6D30-49C4-8F29-CC4D48A08545}" v="24" dt="2023-06-29T15:51:16.838"/>
    <p1510:client id="{DBB6DC1A-9CBC-4DE8-AC4C-DFCA6C71B76F}" v="1319" dt="2023-06-27T16:13:15.304"/>
    <p1510:client id="{F96124D8-8C17-400A-BCA9-D9C1262E0175}" v="26" dt="2023-06-29T15:44:36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2" autoAdjust="0"/>
    <p:restoredTop sz="95845" autoAdjust="0"/>
  </p:normalViewPr>
  <p:slideViewPr>
    <p:cSldViewPr>
      <p:cViewPr varScale="1">
        <p:scale>
          <a:sx n="110" d="100"/>
          <a:sy n="110" d="100"/>
        </p:scale>
        <p:origin x="83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2712" y="-3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CB29B7-031F-2E6C-B1F5-3ECFC929674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D135F38-E313-3F69-948D-49D8B5E04A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0F9CA3F-F9D7-D43B-9FE2-C66906C85B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325117A4-8202-4D27-AEC2-E9D81EE25C3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6FF04054-0012-B921-01B5-8FF9C1EA6BA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45A80228-3CC6-5C2D-5031-07E15575F8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7E19979-E4D2-4E72-96DD-0007581C7C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DFC4B18B-64FE-B18D-D64E-14BE667B87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3DA27B-95C4-4631-8ED3-1A345DAF02FE}" type="slidenum">
              <a:rPr lang="en-US" smtClean="0"/>
              <a:pPr>
                <a:spcBef>
                  <a:spcPct val="0"/>
                </a:spcBef>
              </a:pPr>
              <a:t>1</a:t>
            </a:fld>
            <a:endParaRPr lang="en-US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1D0791D-CDBC-A74E-FA42-745C5DEDCA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39922D0-477C-C1B7-3F8E-BB120F4865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Instructor to reference textbook scenario on the 2013 TV hack hoax that broadcast an emergency message about zombies, akin to 1938 H.G. Wells novel War of the Worlds)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0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F7BA1-BD1A-45B5-A51D-CCACD1DE8F1F}" type="slidenum"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46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7D9B3ED9-3B8B-84D0-048A-75FF2B4EB885}"/>
              </a:ext>
            </a:extLst>
          </p:cNvPr>
          <p:cNvSpPr>
            <a:spLocks noChangeArrowheads="1"/>
          </p:cNvSpPr>
          <p:nvPr/>
        </p:nvSpPr>
        <p:spPr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3" name="Line 8">
            <a:extLst>
              <a:ext uri="{FF2B5EF4-FFF2-40B4-BE49-F238E27FC236}">
                <a16:creationId xmlns:a16="http://schemas.microsoft.com/office/drawing/2014/main" id="{88A4168E-4F4A-3F91-E56A-6EA3811EDCDD}"/>
              </a:ext>
            </a:extLst>
          </p:cNvPr>
          <p:cNvSpPr>
            <a:spLocks noChangeShapeType="1"/>
          </p:cNvSpPr>
          <p:nvPr/>
        </p:nvSpPr>
        <p:spPr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 numCol="1"/>
          <a:lstStyle>
            <a:lvl1pPr>
              <a:defRPr sz="5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 numCol="1"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C967A-453B-D06B-EFF7-9AF6520B78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2B2053-CF89-5D28-94AE-9685099DBB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dirty="0"/>
              <a:t>Introduction to Cyber Crime and Security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0C8EF21-9A28-4727-BBF3-58B41C2994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 numCol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59F85B3-9576-4B88-AC0E-B89BF5D7C1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B11B6C-AF0C-C491-75A6-EE368DEEA78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664AFD5B-2114-4B86-825D-7708350B32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36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BAD4DBA-F070-CC69-AA6A-79F80664685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79A042AE-4AC6-4C69-885D-21143202F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1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607804A-C647-5EA2-2C60-C7D32C3AC2A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7B99F8D5-A808-4918-AF95-1C65737EF9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2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numCol="1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numCol="1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C2D1CA9-E270-2B84-EF63-90FD1E86071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21EA5AD3-7D96-49E2-9585-0E8B473B34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9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 numCol="1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F008A0-DD9E-211A-5BC9-EEC94B22B4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9E3EB76-8F0B-4637-B5B3-18636837D5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24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numCol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F82E836-D318-5268-E7A0-5BC2E8CBF86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C09D41DE-3D34-46C2-9F5A-427DAE09D1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8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A8F943-2F87-6E12-DD6C-4E8ACB1AFF0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1051BF7A-1AFA-4046-B13D-CCE92F58A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DA687F78-29C0-7C84-D176-7D5E1614B1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F5DF5B85-EFB7-4ADC-BD70-34E38F36A5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1F8119-C86B-CAED-D6CD-05AD8157A7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109ED5BC-8A75-4C2F-84DC-A59309F5E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0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numCol="1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0EF29A-FC14-DACB-3FEB-2809D82D66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5A294AA1-72D1-4901-9724-6A5AE9BE83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3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C81E1FD-EA48-9105-B231-62F8EDB59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D5E3E05-86D1-F906-6168-C4D70823CD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036CD50-EA33-E565-75C3-97754F13469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391400" y="6243638"/>
            <a:ext cx="12954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fld id="{D217E4AA-41F4-4752-92E6-517FDA3114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9" name="Freeform 6">
            <a:extLst>
              <a:ext uri="{FF2B5EF4-FFF2-40B4-BE49-F238E27FC236}">
                <a16:creationId xmlns:a16="http://schemas.microsoft.com/office/drawing/2014/main" id="{08F3425D-BE32-074E-42DE-B8617EAAF070}"/>
              </a:ext>
            </a:extLst>
          </p:cNvPr>
          <p:cNvSpPr>
            <a:spLocks noChangeArrowheads="1"/>
          </p:cNvSpPr>
          <p:nvPr/>
        </p:nvSpPr>
        <p:spPr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1"/>
          <a:lstStyle/>
          <a:p>
            <a:endParaRPr lang="en-US" dirty="0"/>
          </a:p>
        </p:txBody>
      </p:sp>
      <p:sp>
        <p:nvSpPr>
          <p:cNvPr id="1030" name="Rectangle 7">
            <a:extLst>
              <a:ext uri="{FF2B5EF4-FFF2-40B4-BE49-F238E27FC236}">
                <a16:creationId xmlns:a16="http://schemas.microsoft.com/office/drawing/2014/main" id="{8A923645-081C-F076-07C5-E9502EE845BE}"/>
              </a:ext>
            </a:extLst>
          </p:cNvPr>
          <p:cNvSpPr>
            <a:spLocks noChangeArrowheads="1"/>
          </p:cNvSpPr>
          <p:nvPr/>
        </p:nvSpPr>
        <p:spPr>
          <a:xfrm>
            <a:off x="457200" y="6248400"/>
            <a:ext cx="678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numCol="1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solidFill>
                  <a:schemeClr val="accent1"/>
                </a:solidFill>
              </a:rPr>
              <a:t>© 2024 by Pearson Education, Inc.     	      Chapter 1: Introduction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accent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accent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accent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accent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accent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367DDBF-1295-C740-B3D8-5FB99F9E5D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936750"/>
          </a:xfrm>
        </p:spPr>
        <p:txBody>
          <a:bodyPr numCol="1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Security in Computing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Sixth Edition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A7C6BEC-466D-AE53-DB29-9E38A85251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039073" y="3886200"/>
            <a:ext cx="7013275" cy="1752600"/>
          </a:xfrm>
        </p:spPr>
        <p:txBody>
          <a:bodyPr numCol="1"/>
          <a:lstStyle/>
          <a:p>
            <a:pPr algn="r"/>
            <a:r>
              <a:rPr lang="en-IN" dirty="0">
                <a:cs typeface="Arial"/>
              </a:rPr>
              <a:t> Charles P. Pfleeger </a:t>
            </a:r>
            <a:endParaRPr lang="en-US" dirty="0">
              <a:cs typeface="Arial"/>
            </a:endParaRPr>
          </a:p>
          <a:p>
            <a:pPr algn="r"/>
            <a:r>
              <a:rPr lang="en-IN" dirty="0">
                <a:cs typeface="Arial"/>
              </a:rPr>
              <a:t>Shari Lawrence Pfleeger</a:t>
            </a:r>
            <a:endParaRPr lang="en-US" dirty="0">
              <a:cs typeface="Arial"/>
            </a:endParaRPr>
          </a:p>
          <a:p>
            <a:pPr algn="r"/>
            <a:r>
              <a:rPr lang="en-IN" dirty="0">
                <a:cs typeface="Arial"/>
              </a:rPr>
              <a:t>Lizzie Coles-Kemp</a:t>
            </a:r>
            <a:endParaRPr lang="en-US" dirty="0">
              <a:cs typeface="Arial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8A110987-5091-9DB9-442D-F377EE5CC0F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064250"/>
            <a:ext cx="9144000" cy="800100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40" tIns="45720" rIns="91440" bIns="45720" numCol="1" anchor="t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		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			</a:t>
            </a:r>
            <a:r>
              <a:rPr lang="en-US" sz="1800" i="1" dirty="0">
                <a:solidFill>
                  <a:schemeClr val="tx1"/>
                </a:solidFill>
                <a:latin typeface="Arial Unicode MS"/>
                <a:ea typeface="Arial Unicode MS"/>
                <a:cs typeface="Arial Unicode MS"/>
              </a:rPr>
              <a:t>Chapter 1: Introduction</a:t>
            </a:r>
            <a:endParaRPr lang="en-US" sz="1800" dirty="0">
              <a:solidFill>
                <a:schemeClr val="tx1"/>
              </a:solidFill>
              <a:latin typeface="Times New Roman"/>
              <a:ea typeface="Arial Unicode MS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B10CCB-6349-DFAF-3F48-90BD2FF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73" y="2819400"/>
            <a:ext cx="2590800" cy="2997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78079" y="4921506"/>
            <a:ext cx="4787843" cy="23281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endParaRPr lang="en-IN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18340" y="6001471"/>
            <a:ext cx="4267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1-7 Availability and Related Aspects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704DB6-008A-0798-1114-3BE1D3464592}"/>
              </a:ext>
            </a:extLst>
          </p:cNvPr>
          <p:cNvSpPr txBox="1"/>
          <p:nvPr/>
        </p:nvSpPr>
        <p:spPr>
          <a:xfrm>
            <a:off x="290439" y="1125655"/>
            <a:ext cx="5194209" cy="57785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Calibri"/>
              </a:rPr>
              <a:t>Applies to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Calibri"/>
              </a:rPr>
              <a:t>data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Calibri"/>
              </a:rPr>
              <a:t> and </a:t>
            </a:r>
            <a:r>
              <a:rPr lang="en-US" sz="2400" b="1" dirty="0">
                <a:solidFill>
                  <a:schemeClr val="accent1"/>
                </a:solidFill>
                <a:latin typeface="Arial"/>
                <a:cs typeface="Calibri"/>
              </a:rPr>
              <a:t>services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Definition of </a:t>
            </a:r>
            <a:r>
              <a:rPr lang="en-US" sz="24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availability </a:t>
            </a: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depends on following:</a:t>
            </a:r>
            <a:endParaRPr lang="en-US" sz="2400" dirty="0">
              <a:solidFill>
                <a:schemeClr val="accent1"/>
              </a:solidFill>
              <a:latin typeface="Arial"/>
              <a:cs typeface="Calibri" panose="020F0502020204030204"/>
            </a:endParaRPr>
          </a:p>
          <a:p>
            <a:pPr marL="574675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It is present in a usable form</a:t>
            </a:r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574675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It has enough capacity to meet the service’s needs</a:t>
            </a:r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574675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It is making clear progress, and, if in wait mode, it has a bounded waiting time</a:t>
            </a:r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574675" indent="-228600">
              <a:spcBef>
                <a:spcPts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The service is completed in an acceptable period of time</a:t>
            </a:r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574675" indent="-228600">
              <a:buFont typeface="Arial"/>
              <a:buChar char="•"/>
            </a:pPr>
            <a:endParaRPr lang="en-US" sz="21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100" dirty="0"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100" dirty="0">
              <a:cs typeface="Calibri"/>
            </a:endParaRP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01EC6D2F-99F6-86B2-DFA5-BCE24297FA4B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C-I-A Triad: Availability</a:t>
            </a:r>
          </a:p>
        </p:txBody>
      </p:sp>
      <p:pic>
        <p:nvPicPr>
          <p:cNvPr id="2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5C552F41-DB00-7407-D4BA-D9A7BCF0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28" y="3153524"/>
            <a:ext cx="3102633" cy="2420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31000-186C-B812-1FAA-1A4048640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9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34201" y="5018278"/>
            <a:ext cx="5274408" cy="237497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endParaRPr lang="en-IN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000500" y="6030226"/>
            <a:ext cx="4925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1-8 Computer [Network] Vulnerabilities (from [WAR70])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D8ACA-E024-1332-FF6F-3505401F89CC}"/>
              </a:ext>
            </a:extLst>
          </p:cNvPr>
          <p:cNvSpPr txBox="1"/>
          <p:nvPr/>
        </p:nvSpPr>
        <p:spPr>
          <a:xfrm>
            <a:off x="331470" y="1696744"/>
            <a:ext cx="3358910" cy="43165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A small, centralized control of access is fundamental to preserving confidentiality and integrity</a:t>
            </a:r>
          </a:p>
          <a:p>
            <a:pPr marL="213995" indent="-213995">
              <a:buFont typeface="Arial"/>
              <a:buChar char="•"/>
            </a:pPr>
            <a:endParaRPr lang="en-US" sz="2400" dirty="0">
              <a:solidFill>
                <a:schemeClr val="accent1"/>
              </a:solidFill>
              <a:cs typeface="Arial"/>
            </a:endParaRPr>
          </a:p>
          <a:p>
            <a:pPr marL="213995" indent="-213995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Security challenge: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 Designing effective availability policies </a:t>
            </a:r>
          </a:p>
          <a:p>
            <a:pPr marL="213995" indent="-213995">
              <a:buFont typeface="Arial"/>
              <a:buChar char="•"/>
            </a:pPr>
            <a:endParaRPr lang="en-US" sz="18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1800" dirty="0">
              <a:solidFill>
                <a:schemeClr val="accent1"/>
              </a:solidFill>
              <a:latin typeface="Arial"/>
              <a:cs typeface="Calibri"/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92644DCF-CFA6-10C7-73C3-0B4D96341375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8258017" cy="55317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Computer Network Vulnerabilities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008ADD-2EAB-DCC5-7ACF-56FE616BBA69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3558842" y="2140846"/>
            <a:ext cx="5274408" cy="4063835"/>
            <a:chOff x="1934201" y="1191940"/>
            <a:chExt cx="7615237" cy="5867400"/>
          </a:xfrm>
        </p:grpSpPr>
        <p:pic>
          <p:nvPicPr>
            <p:cNvPr id="5" name="Picture 4" descr="01fig08">
              <a:extLst>
                <a:ext uri="{FF2B5EF4-FFF2-40B4-BE49-F238E27FC236}">
                  <a16:creationId xmlns:a16="http://schemas.microsoft.com/office/drawing/2014/main" id="{3D810134-8C34-0BB2-0A23-B3F06C6BBFC2}"/>
                </a:ext>
              </a:extLst>
            </p:cNvPr>
            <p:cNvPicPr>
              <a:picLocks noRot="1" noChangeAspect="1" noMove="1" noResize="1"/>
            </p:cNvPicPr>
            <p:nvPr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201" y="1191940"/>
              <a:ext cx="7615237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7968F6-7F3F-0310-0D52-BDC23489884A}"/>
                </a:ext>
              </a:extLst>
            </p:cNvPr>
            <p:cNvSpPr/>
            <p:nvPr/>
          </p:nvSpPr>
          <p:spPr>
            <a:xfrm>
              <a:off x="1934201" y="6716440"/>
              <a:ext cx="76152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1800" dirty="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D7F93-E2F4-6496-09AB-F0963E9DD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0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4758254" y="2538912"/>
            <a:ext cx="4084475" cy="3322703"/>
            <a:chOff x="2682875" y="685800"/>
            <a:chExt cx="6826250" cy="5867400"/>
          </a:xfrm>
        </p:grpSpPr>
        <p:pic>
          <p:nvPicPr>
            <p:cNvPr id="2" name="Picture 1" descr="01fig0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875" y="685800"/>
              <a:ext cx="6826250" cy="548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2682875" y="6210300"/>
              <a:ext cx="68262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endParaRPr lang="en-IN" sz="18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873924" y="5925991"/>
            <a:ext cx="4138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1-9 Kinds of Threats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8EA30-7DE9-8D5F-A0EB-8DB4D2C7DEE8}"/>
              </a:ext>
            </a:extLst>
          </p:cNvPr>
          <p:cNvSpPr txBox="1"/>
          <p:nvPr/>
        </p:nvSpPr>
        <p:spPr>
          <a:xfrm>
            <a:off x="236581" y="704634"/>
            <a:ext cx="4575304" cy="5486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,Sans-Serif"/>
              <a:buChar char="•"/>
            </a:pPr>
            <a:endParaRPr lang="en-US" sz="2400" b="1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574675" indent="-228600">
              <a:buFont typeface="Arial,Sans-Serif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Threats:</a:t>
            </a:r>
            <a:endParaRPr lang="en-US" sz="2400" dirty="0">
              <a:solidFill>
                <a:schemeClr val="accent1"/>
              </a:solidFill>
              <a:cs typeface="Arial"/>
            </a:endParaRPr>
          </a:p>
          <a:p>
            <a:pPr marL="914400" lvl="1" indent="-284163">
              <a:buFont typeface="Arial,Sans-Serif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Human/nonhuman</a:t>
            </a:r>
          </a:p>
          <a:p>
            <a:pPr marL="914400" lvl="1" indent="-284163">
              <a:buFont typeface="Arial,Sans-Serif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Malicious/non-malicious</a:t>
            </a:r>
          </a:p>
          <a:p>
            <a:pPr marL="914400" lvl="1" indent="-284163">
              <a:buFont typeface="Arial,Sans-Serif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Random attacks</a:t>
            </a:r>
          </a:p>
          <a:p>
            <a:pPr marL="914400" lvl="1" indent="-284163">
              <a:buFont typeface="Arial,Sans-Serif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Directed attacks</a:t>
            </a:r>
          </a:p>
          <a:p>
            <a:pPr marL="342900" lvl="1"/>
            <a:endParaRPr lang="en-US" sz="2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556895" lvl="1" indent="-213995">
              <a:buFont typeface="Arial,Sans-Serif"/>
              <a:buChar char="•"/>
            </a:pPr>
            <a:endParaRPr lang="en-US" sz="1600" dirty="0">
              <a:cs typeface="Arial"/>
            </a:endParaRPr>
          </a:p>
          <a:p>
            <a:pPr marL="556895" lvl="1" indent="-213995">
              <a:buFont typeface="Arial,Sans-Serif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Arial"/>
              </a:rPr>
              <a:t>Common Vulnerability Scoring System (CVSS)</a:t>
            </a:r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  provides a standard measurement system that allows accurate and consistent scoring of vulnerability impact</a:t>
            </a: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9FB9716A-6D98-1A02-C2EC-0015D96406EA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Threat Options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AF618-94C6-E0EB-0946-CF3AD00411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2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45557" y="6076952"/>
            <a:ext cx="4666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1-10 Attackers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0E3E8-3EB4-8A96-4686-6651DBE6EFAE}"/>
              </a:ext>
            </a:extLst>
          </p:cNvPr>
          <p:cNvSpPr txBox="1"/>
          <p:nvPr/>
        </p:nvSpPr>
        <p:spPr>
          <a:xfrm>
            <a:off x="374602" y="1658932"/>
            <a:ext cx="5716006" cy="43627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Cyberthreats/cyberattackers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Advanced persistent threats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latin typeface="Arial"/>
              <a:ea typeface="+mn-l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latin typeface="Arial"/>
              <a:ea typeface="+mn-l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Types of attackers</a:t>
            </a: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: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Individuals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Worldwide groups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Organized crime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ea typeface="+mn-lt"/>
                <a:cs typeface="Calibri"/>
              </a:rPr>
              <a:t>Terrorists</a:t>
            </a:r>
          </a:p>
          <a:p>
            <a:endParaRPr lang="en-US" sz="1350" dirty="0">
              <a:cs typeface="Calibri"/>
            </a:endParaRPr>
          </a:p>
          <a:p>
            <a:endParaRPr lang="en-US" sz="1350" dirty="0">
              <a:cs typeface="Calibri"/>
            </a:endParaRP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0E5B3E91-4777-8C17-CDC7-1E3BC59CAEB5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Attackers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1A8EF12D-3194-C738-AA0B-D55171DA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667000"/>
            <a:ext cx="3418935" cy="28781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9E0836-BD08-BC6F-D275-88AD967C2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7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1D857-053E-D6AB-A95F-BF4C8657DE97}"/>
              </a:ext>
            </a:extLst>
          </p:cNvPr>
          <p:cNvSpPr txBox="1"/>
          <p:nvPr/>
        </p:nvSpPr>
        <p:spPr>
          <a:xfrm>
            <a:off x="584224" y="1259457"/>
            <a:ext cx="7818120" cy="47782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700" b="1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Computer as </a:t>
            </a:r>
            <a:r>
              <a:rPr lang="en-US" sz="3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target</a:t>
            </a: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of attack</a:t>
            </a:r>
          </a:p>
          <a:p>
            <a:pPr marL="342900" indent="-342900">
              <a:buFont typeface="Arial"/>
              <a:buChar char="•"/>
            </a:pPr>
            <a:endParaRPr lang="en-US" sz="3600" dirty="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Computer as </a:t>
            </a:r>
            <a:r>
              <a:rPr lang="en-US" sz="3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method</a:t>
            </a: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of attack</a:t>
            </a:r>
          </a:p>
          <a:p>
            <a:pPr marL="342900" indent="-342900">
              <a:buFont typeface="Arial"/>
              <a:buChar char="•"/>
            </a:pPr>
            <a:endParaRPr lang="en-US" sz="3600" dirty="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Computer as </a:t>
            </a:r>
            <a:r>
              <a:rPr lang="en-US" sz="3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enabler</a:t>
            </a: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of attack</a:t>
            </a:r>
          </a:p>
          <a:p>
            <a:pPr marL="342900" indent="-342900">
              <a:buFont typeface="Arial"/>
              <a:buChar char="•"/>
            </a:pPr>
            <a:endParaRPr lang="en-US" sz="3600" dirty="0">
              <a:solidFill>
                <a:schemeClr val="accent1"/>
              </a:solidFill>
              <a:latin typeface="Arial"/>
              <a:ea typeface="+mn-lt"/>
              <a:cs typeface="+mn-lt"/>
            </a:endParaRPr>
          </a:p>
          <a:p>
            <a:pPr marL="342900" indent="-342900"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Computer as </a:t>
            </a:r>
            <a:r>
              <a:rPr lang="en-US" sz="3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enhancer</a:t>
            </a:r>
            <a:r>
              <a:rPr lang="en-US" sz="3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of attack </a:t>
            </a:r>
            <a:endParaRPr lang="en-US" sz="3600" dirty="0">
              <a:solidFill>
                <a:schemeClr val="accent1"/>
              </a:solidFill>
              <a:latin typeface="Arial"/>
              <a:cs typeface="Calibri"/>
            </a:endParaRPr>
          </a:p>
          <a:p>
            <a:endParaRPr lang="en-US" sz="1350" dirty="0">
              <a:cs typeface="Calibri"/>
            </a:endParaRPr>
          </a:p>
          <a:p>
            <a:endParaRPr lang="en-US" sz="1350" dirty="0">
              <a:cs typeface="Calibri"/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920E047F-7612-FB2A-BB79-00C0BCFE0F93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How Terrorists Use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0000E-9779-C20B-BDA9-908E4B38E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953000" y="5443987"/>
            <a:ext cx="50335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1-11 Method–Opportunity–Motive</a:t>
            </a:r>
            <a:endParaRPr lang="en-IN" sz="105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FF377-F836-A367-186A-D8467A340D01}"/>
              </a:ext>
            </a:extLst>
          </p:cNvPr>
          <p:cNvSpPr txBox="1"/>
          <p:nvPr/>
        </p:nvSpPr>
        <p:spPr>
          <a:xfrm>
            <a:off x="506300" y="1414013"/>
            <a:ext cx="5078904" cy="4870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The negative consequence of an actualized threat is</a:t>
            </a:r>
            <a:r>
              <a:rPr lang="en-US" sz="2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harm</a:t>
            </a:r>
            <a:endParaRPr lang="en-US" sz="26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600" dirty="0">
              <a:solidFill>
                <a:schemeClr val="accent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chemeClr val="accent1"/>
                </a:solidFill>
                <a:latin typeface="Arial"/>
                <a:cs typeface="Calibri"/>
              </a:rPr>
              <a:t>To </a:t>
            </a:r>
            <a:r>
              <a:rPr lang="en-US" sz="2600" b="1" dirty="0">
                <a:solidFill>
                  <a:schemeClr val="accent1"/>
                </a:solidFill>
                <a:latin typeface="Arial"/>
                <a:cs typeface="Calibri"/>
              </a:rPr>
              <a:t>minimize harm</a:t>
            </a:r>
            <a:r>
              <a:rPr lang="en-US" sz="2600" dirty="0">
                <a:solidFill>
                  <a:schemeClr val="accent1"/>
                </a:solidFill>
                <a:latin typeface="Arial"/>
                <a:cs typeface="Calibri"/>
              </a:rPr>
              <a:t>: perform</a:t>
            </a:r>
            <a:r>
              <a:rPr lang="en-US" sz="2600" b="1" dirty="0">
                <a:solidFill>
                  <a:schemeClr val="accent1"/>
                </a:solidFill>
                <a:latin typeface="Arial"/>
                <a:cs typeface="Calibri"/>
              </a:rPr>
              <a:t> risk management</a:t>
            </a:r>
            <a:r>
              <a:rPr lang="en-US" sz="2600" dirty="0">
                <a:solidFill>
                  <a:schemeClr val="accent1"/>
                </a:solidFill>
                <a:latin typeface="Arial"/>
                <a:cs typeface="Calibri"/>
              </a:rPr>
              <a:t> to assess </a:t>
            </a:r>
            <a:r>
              <a:rPr lang="en-US" sz="2600" b="1" dirty="0">
                <a:solidFill>
                  <a:schemeClr val="accent1"/>
                </a:solidFill>
                <a:latin typeface="Arial"/>
                <a:cs typeface="Calibri"/>
              </a:rPr>
              <a:t>likelihood</a:t>
            </a:r>
            <a:r>
              <a:rPr lang="en-US" sz="2600" dirty="0">
                <a:solidFill>
                  <a:schemeClr val="accent1"/>
                </a:solidFill>
                <a:latin typeface="Arial"/>
                <a:cs typeface="Calibri"/>
              </a:rPr>
              <a:t> of event </a:t>
            </a:r>
            <a:r>
              <a:rPr lang="en-US" sz="2600" b="1" dirty="0">
                <a:solidFill>
                  <a:schemeClr val="accent1"/>
                </a:solidFill>
                <a:latin typeface="Arial"/>
                <a:cs typeface="Calibri"/>
              </a:rPr>
              <a:t>occurrence</a:t>
            </a:r>
            <a:r>
              <a:rPr lang="en-US" sz="2600" dirty="0">
                <a:solidFill>
                  <a:schemeClr val="accent1"/>
                </a:solidFill>
                <a:latin typeface="Arial"/>
                <a:cs typeface="Calibri"/>
              </a:rPr>
              <a:t> and magnitude of </a:t>
            </a:r>
            <a:r>
              <a:rPr lang="en-US" sz="2600" b="1" dirty="0">
                <a:solidFill>
                  <a:schemeClr val="accent1"/>
                </a:solidFill>
                <a:latin typeface="Arial"/>
                <a:cs typeface="Calibri"/>
              </a:rPr>
              <a:t>impact</a:t>
            </a:r>
          </a:p>
          <a:p>
            <a:pPr marL="342900" indent="-342900">
              <a:buFont typeface="Arial"/>
              <a:buChar char="•"/>
            </a:pPr>
            <a:endParaRPr lang="en-US" sz="2600" b="1" dirty="0">
              <a:solidFill>
                <a:schemeClr val="accent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6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The risk that remains uncovered by controls is called </a:t>
            </a:r>
            <a:r>
              <a:rPr lang="en-US" sz="26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residual risk</a:t>
            </a:r>
            <a:endParaRPr lang="en-US" sz="2600" dirty="0">
              <a:solidFill>
                <a:schemeClr val="accent1"/>
              </a:solidFill>
              <a:latin typeface="Arial"/>
              <a:cs typeface="Calibri" panose="020F0502020204030204"/>
            </a:endParaRP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DD684E46-6B63-152A-8775-B83DC7329DFE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Method-Opportunity-Motive</a:t>
            </a:r>
          </a:p>
        </p:txBody>
      </p:sp>
      <p:pic>
        <p:nvPicPr>
          <p:cNvPr id="5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0ADA587-20D1-0A03-5A0B-33CE7FE96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366602"/>
            <a:ext cx="2419966" cy="2965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E28BD-3407-29D4-F806-0E03668D3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93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A6B79-DEB1-306F-91FA-AAB664AF2FDA}"/>
              </a:ext>
            </a:extLst>
          </p:cNvPr>
          <p:cNvSpPr txBox="1"/>
          <p:nvPr/>
        </p:nvSpPr>
        <p:spPr>
          <a:xfrm>
            <a:off x="549787" y="1382977"/>
            <a:ext cx="8030267" cy="3947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Vulnerabilities are weaknesses that can allow harm to occur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Computer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vulnerabilities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:</a:t>
            </a:r>
            <a:endParaRPr lang="en-US" sz="28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Weak authentication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Lack of access control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Errors in programs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Finite or insufficient resources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Inadequate physical protection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21D19EF1-6C1D-D787-8866-18CE837FD1D6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Vulnerabilities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A5C69-68E4-A429-9B46-ED4AE91A49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4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90359" y="5742679"/>
            <a:ext cx="45914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1-12 Effects of Controls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D6A23-35BD-9B31-E849-86F56D92A63C}"/>
              </a:ext>
            </a:extLst>
          </p:cNvPr>
          <p:cNvSpPr txBox="1"/>
          <p:nvPr/>
        </p:nvSpPr>
        <p:spPr>
          <a:xfrm>
            <a:off x="500445" y="1678521"/>
            <a:ext cx="5536505" cy="3500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How to deal with vulnerabilities: 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Prevent 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Deter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Deflect 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Mitigate</a:t>
            </a:r>
          </a:p>
          <a:p>
            <a:pPr marL="685800" indent="-2286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Arial"/>
              </a:rPr>
              <a:t>Recover </a:t>
            </a:r>
          </a:p>
          <a:p>
            <a:endParaRPr lang="en-US" sz="1350" dirty="0">
              <a:cs typeface="Calibri"/>
            </a:endParaRPr>
          </a:p>
          <a:p>
            <a:endParaRPr lang="en-US" sz="1350" dirty="0">
              <a:cs typeface="Calibri"/>
            </a:endParaRP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6A72D109-ED77-EC17-7DFF-4DECFB8C8A44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Controls</a:t>
            </a: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BBEE4879-94EB-C5F8-0083-01416423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41" y="3262733"/>
            <a:ext cx="4712896" cy="21728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F60C2-ADE4-8BD2-CA23-411B38C7D0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8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D0004F-C84B-EE8E-D70D-69ACF491838F}"/>
              </a:ext>
            </a:extLst>
          </p:cNvPr>
          <p:cNvSpPr txBox="1"/>
          <p:nvPr/>
        </p:nvSpPr>
        <p:spPr>
          <a:xfrm>
            <a:off x="606975" y="1161754"/>
            <a:ext cx="8003625" cy="48705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Calibri"/>
              </a:rPr>
              <a:t>Physical controls:</a:t>
            </a:r>
          </a:p>
          <a:p>
            <a:pPr marL="556895" lvl="1" indent="-213995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cs typeface="Calibri"/>
              </a:rPr>
              <a:t>Locks, walls/fences, (human) guards, sprinklers and/or fire extinguishers</a:t>
            </a:r>
          </a:p>
          <a:p>
            <a:pPr marL="213995" indent="-213995">
              <a:buFont typeface="Arial"/>
              <a:buChar char="•"/>
            </a:pP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Calibri"/>
              </a:rPr>
              <a:t>Procedural or administrative controls:</a:t>
            </a:r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Laws, regulations, policies, procedures, guidelines, copyrights, patents, contracts, agreements</a:t>
            </a:r>
            <a:endParaRPr lang="en-US" sz="24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endParaRPr lang="en-US" sz="2400" dirty="0">
              <a:solidFill>
                <a:schemeClr val="accent1"/>
              </a:solidFill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"/>
                <a:cs typeface="Calibri"/>
              </a:rPr>
              <a:t>Technical controls:</a:t>
            </a:r>
          </a:p>
          <a:p>
            <a:pPr marL="556895" lvl="1" indent="-213995"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Passwords, program or operating system access controls, network protocols, firewalls, intrusion detection systems, encryption, network traffic flow regulators</a:t>
            </a:r>
            <a:endParaRPr lang="en-US" dirty="0">
              <a:solidFill>
                <a:schemeClr val="accent1"/>
              </a:solidFill>
              <a:latin typeface="Arial"/>
              <a:cs typeface="Calibri"/>
            </a:endParaRPr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1DE6BE3F-EC79-5174-846B-4DCC18C28501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Types of Countermeasures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27E2C-C00F-DB91-8E87-688CE65925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7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FB8657-C1C0-4171-EC69-0F854BB4B2B5}"/>
              </a:ext>
            </a:extLst>
          </p:cNvPr>
          <p:cNvSpPr txBox="1"/>
          <p:nvPr/>
        </p:nvSpPr>
        <p:spPr>
          <a:xfrm>
            <a:off x="416553" y="1157143"/>
            <a:ext cx="8324021" cy="4809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Distinguish between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threat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,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 vulnerability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, and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 control</a:t>
            </a:r>
            <a:endParaRPr lang="en-US" sz="2800" b="1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Be aware of the constant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change in network security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Continue to learn: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Seek foundational knowledge, including basic terminology and techniques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Be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 proactive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in assessing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risk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and protecting the network</a:t>
            </a:r>
          </a:p>
          <a:p>
            <a:pPr marL="685800" lvl="1" indent="-342900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Be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vigilant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and informed about new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threats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and solutions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3ECB73C-9A8D-A1EC-68BC-B717CD71A4FD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EBBC45-EE58-012D-76F0-6D506EF0C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3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1405-67CB-BD09-D4CC-C3B7066B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cs typeface="Arial"/>
              </a:rPr>
              <a:t>In This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FBDD-3990-E599-E1E6-32AC351A2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,Sans-Serif" panose="05000000000000000000" pitchFamily="2" charset="2"/>
              <a:buChar char="•"/>
            </a:pPr>
            <a:r>
              <a:rPr lang="en-US" sz="3200" dirty="0">
                <a:cs typeface="Arial"/>
              </a:rPr>
              <a:t>Threats, vulnerabilities, and controls </a:t>
            </a:r>
            <a:endParaRPr lang="en-US" dirty="0"/>
          </a:p>
          <a:p>
            <a:pPr marL="257175" indent="-257175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,Sans-Serif" panose="05000000000000000000" pitchFamily="2" charset="2"/>
              <a:buChar char="•"/>
            </a:pPr>
            <a:r>
              <a:rPr lang="en-US" sz="3200" dirty="0">
                <a:cs typeface="Arial"/>
              </a:rPr>
              <a:t>Confidentiality, integrity, and availability </a:t>
            </a:r>
            <a:endParaRPr lang="en-US" dirty="0">
              <a:cs typeface="Arial"/>
            </a:endParaRPr>
          </a:p>
          <a:p>
            <a:pPr marL="257175" indent="-257175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,Sans-Serif" panose="05000000000000000000" pitchFamily="2" charset="2"/>
              <a:buChar char="•"/>
            </a:pPr>
            <a:r>
              <a:rPr lang="en-US" sz="3200" dirty="0">
                <a:cs typeface="Arial"/>
              </a:rPr>
              <a:t>Attackers and attack types; method, opportunity, and motive </a:t>
            </a:r>
          </a:p>
          <a:p>
            <a:pPr marL="257175" indent="-257175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,Sans-Serif" panose="05000000000000000000" pitchFamily="2" charset="2"/>
              <a:buChar char="•"/>
            </a:pPr>
            <a:r>
              <a:rPr lang="en-US" sz="3200" dirty="0">
                <a:cs typeface="Arial"/>
              </a:rPr>
              <a:t>Valuing assets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2EB65-011E-EE08-65EC-360872FFE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99F8D5-A808-4918-AF95-1C65737EF99C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1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D872E3-3C69-D51C-C179-4118323CE200}"/>
              </a:ext>
            </a:extLst>
          </p:cNvPr>
          <p:cNvSpPr txBox="1"/>
          <p:nvPr/>
        </p:nvSpPr>
        <p:spPr>
          <a:xfrm>
            <a:off x="708163" y="1913282"/>
            <a:ext cx="7466771" cy="40087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/>
                <a:cs typeface="Calibri"/>
              </a:rPr>
              <a:t>Examples of</a:t>
            </a:r>
            <a:r>
              <a:rPr lang="en-US" sz="3200" b="1" dirty="0">
                <a:solidFill>
                  <a:schemeClr val="accent1"/>
                </a:solidFill>
                <a:latin typeface="Arial"/>
                <a:cs typeface="Calibri"/>
              </a:rPr>
              <a:t> failed security systems</a:t>
            </a:r>
          </a:p>
          <a:p>
            <a:pPr marL="213995" indent="-213995">
              <a:buFont typeface="Arial"/>
              <a:buChar char="•"/>
            </a:pPr>
            <a:endParaRPr lang="en-US" sz="3200" b="1" dirty="0">
              <a:solidFill>
                <a:schemeClr val="accent1"/>
              </a:solidFill>
              <a:ea typeface="+mn-lt"/>
              <a:cs typeface="+mn-lt"/>
            </a:endParaRPr>
          </a:p>
          <a:p>
            <a:pPr marL="213995" indent="-213995">
              <a:buFont typeface="Arial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Closer look at three powerful and widely used </a:t>
            </a:r>
            <a:r>
              <a:rPr lang="en-US" sz="32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security protection methods</a:t>
            </a:r>
            <a:r>
              <a:rPr lang="en-US" sz="32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:</a:t>
            </a:r>
          </a:p>
          <a:p>
            <a:pPr marL="556895" lvl="1" indent="-213995">
              <a:buFont typeface="Arial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Identification </a:t>
            </a:r>
            <a:r>
              <a:rPr lang="en-US" sz="3200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and</a:t>
            </a:r>
            <a:r>
              <a:rPr lang="en-US" sz="32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 authentication</a:t>
            </a:r>
          </a:p>
          <a:p>
            <a:pPr marL="556895" lvl="1" indent="-213995">
              <a:buFont typeface="Arial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Access control</a:t>
            </a:r>
          </a:p>
          <a:p>
            <a:pPr marL="556895" lvl="1" indent="-213995">
              <a:buFont typeface="Arial"/>
              <a:buChar char="•"/>
            </a:pPr>
            <a:r>
              <a:rPr lang="en-US" sz="3200" b="1" dirty="0">
                <a:solidFill>
                  <a:schemeClr val="accent1"/>
                </a:solidFill>
                <a:latin typeface="Arial"/>
                <a:ea typeface="+mn-lt"/>
                <a:cs typeface="+mn-lt"/>
              </a:rPr>
              <a:t>Encryption</a:t>
            </a:r>
            <a:endParaRPr lang="en-US" sz="3200" b="1" dirty="0">
              <a:solidFill>
                <a:schemeClr val="accent1"/>
              </a:solidFill>
              <a:latin typeface="Arial"/>
              <a:cs typeface="Calibri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DCE5B174-7447-AE3E-9E47-390B4CD1714E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What's Next?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83A94-C6D7-4790-0042-2362C9913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86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68" y="395018"/>
            <a:ext cx="7956093" cy="567547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1"/>
                </a:solidFill>
                <a:latin typeface="Arial"/>
                <a:cs typeface="Arial"/>
              </a:rPr>
              <a:t>Real-Life Scenario Example</a:t>
            </a:r>
            <a:endParaRPr lang="en-US" sz="4700" b="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713040-F125-CAA1-8964-DAA6F759D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559" y="1365130"/>
            <a:ext cx="8261610" cy="333314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3200" dirty="0">
                <a:latin typeface="Arial"/>
                <a:cs typeface="Calibri"/>
              </a:rPr>
              <a:t>2013 TV hoax, hacking into the </a:t>
            </a:r>
            <a:r>
              <a:rPr lang="en-US" sz="3200" b="1" dirty="0">
                <a:latin typeface="Arial"/>
                <a:ea typeface="+mn-lt"/>
                <a:cs typeface="+mn-lt"/>
              </a:rPr>
              <a:t>U.S. Government Emergency Alert System</a:t>
            </a:r>
            <a:endParaRPr lang="en-US" sz="3200" b="1" dirty="0">
              <a:latin typeface="Arial"/>
              <a:cs typeface="Calibri" panose="020F0502020204030204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3200" dirty="0">
                <a:latin typeface="Arial"/>
                <a:cs typeface="Calibri" panose="020F0502020204030204"/>
              </a:rPr>
              <a:t>Computers manage our everyday lives. What could go wrong? 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sz="3200" dirty="0">
                <a:latin typeface="Arial"/>
                <a:cs typeface="Calibri" panose="020F0502020204030204"/>
              </a:rPr>
              <a:t>What about privacy and safety?</a:t>
            </a:r>
            <a:endParaRPr lang="en-US" sz="3200" i="1" dirty="0">
              <a:latin typeface="Arial"/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A5CFE-D873-AE67-D109-D270A9676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2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02F4196-C162-38AF-3162-184C80E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90" y="395018"/>
            <a:ext cx="7956093" cy="567547"/>
          </a:xfrm>
        </p:spPr>
        <p:txBody>
          <a:bodyPr>
            <a:normAutofit fontScale="90000"/>
          </a:bodyPr>
          <a:lstStyle/>
          <a:p>
            <a:r>
              <a:rPr lang="en-US" sz="4700" b="0" dirty="0">
                <a:solidFill>
                  <a:schemeClr val="bg1"/>
                </a:solidFill>
                <a:latin typeface="Arial"/>
                <a:cs typeface="Arial"/>
              </a:rPr>
              <a:t>What Is Computer Security?</a:t>
            </a:r>
            <a:endParaRPr lang="en-US" sz="4700" b="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713040-F125-CAA1-8964-DAA6F759D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558" y="1365130"/>
            <a:ext cx="8563041" cy="3333144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5000000000000000000" pitchFamily="2" charset="2"/>
              <a:buChar char="•"/>
            </a:pPr>
            <a:r>
              <a:rPr lang="en-US" sz="3200" b="1" dirty="0">
                <a:latin typeface="Arial"/>
                <a:cs typeface="Arial"/>
              </a:rPr>
              <a:t>Computer security</a:t>
            </a:r>
            <a:r>
              <a:rPr lang="en-US" sz="3200" dirty="0">
                <a:latin typeface="Arial"/>
                <a:cs typeface="Arial"/>
              </a:rPr>
              <a:t> is the protection of </a:t>
            </a:r>
            <a:r>
              <a:rPr lang="en-US" sz="3200" b="1" dirty="0">
                <a:latin typeface="Arial"/>
                <a:cs typeface="Arial"/>
              </a:rPr>
              <a:t>assets </a:t>
            </a:r>
            <a:r>
              <a:rPr lang="en-US" sz="3200" dirty="0">
                <a:latin typeface="Arial"/>
                <a:cs typeface="Arial"/>
              </a:rPr>
              <a:t>of a </a:t>
            </a:r>
            <a:r>
              <a:rPr lang="en-US" sz="3200" dirty="0">
                <a:latin typeface="Arial"/>
                <a:ea typeface="+mn-lt"/>
                <a:cs typeface="+mn-lt"/>
              </a:rPr>
              <a:t>computer/computer system</a:t>
            </a:r>
            <a:endParaRPr lang="en-US" dirty="0"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5000000000000000000" pitchFamily="2" charset="2"/>
              <a:buChar char="•"/>
            </a:pPr>
            <a:r>
              <a:rPr lang="en-US" sz="3200" dirty="0">
                <a:latin typeface="Arial"/>
                <a:ea typeface="+mn-lt"/>
                <a:cs typeface="+mn-lt"/>
              </a:rPr>
              <a:t>Consider </a:t>
            </a:r>
            <a:r>
              <a:rPr lang="en-US" sz="3200" dirty="0">
                <a:latin typeface="Arial"/>
                <a:cs typeface="Arial"/>
              </a:rPr>
              <a:t>the </a:t>
            </a:r>
            <a:r>
              <a:rPr lang="en-US" sz="3200" b="1" dirty="0">
                <a:latin typeface="Arial"/>
                <a:cs typeface="Arial"/>
              </a:rPr>
              <a:t>Vulnerability–Threat–Control </a:t>
            </a:r>
            <a:r>
              <a:rPr lang="en-US" sz="3200" dirty="0">
                <a:latin typeface="Arial"/>
                <a:cs typeface="Arial"/>
              </a:rPr>
              <a:t>paradigm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5000000000000000000" pitchFamily="2" charset="2"/>
              <a:buChar char="•"/>
            </a:pPr>
            <a:r>
              <a:rPr lang="en-US" sz="3200" dirty="0">
                <a:latin typeface="Arial"/>
                <a:cs typeface="Arial"/>
              </a:rPr>
              <a:t>Prevent</a:t>
            </a:r>
            <a:r>
              <a:rPr lang="en-US" sz="3200" b="1" dirty="0">
                <a:latin typeface="Arial"/>
                <a:cs typeface="Arial"/>
              </a:rPr>
              <a:t> attacks </a:t>
            </a:r>
            <a:r>
              <a:rPr lang="en-US" sz="3200" dirty="0">
                <a:latin typeface="Arial"/>
                <a:cs typeface="Arial"/>
              </a:rPr>
              <a:t>and use </a:t>
            </a:r>
            <a:r>
              <a:rPr lang="en-US" sz="3200" b="1" dirty="0">
                <a:latin typeface="Arial"/>
                <a:cs typeface="Arial"/>
              </a:rPr>
              <a:t>control</a:t>
            </a:r>
            <a:r>
              <a:rPr lang="en-US" sz="3200" dirty="0">
                <a:latin typeface="Arial"/>
                <a:cs typeface="Arial"/>
              </a:rPr>
              <a:t> or </a:t>
            </a:r>
            <a:r>
              <a:rPr lang="en-US" sz="3200" b="1" dirty="0">
                <a:latin typeface="Arial"/>
                <a:cs typeface="Arial"/>
              </a:rPr>
              <a:t>countermeasures</a:t>
            </a:r>
            <a:endParaRPr lang="en-US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23DA9-03A8-D94E-9842-BB3D86EFF7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294AA1-72D1-4901-9724-6A5AE9BE835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9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D54B50-E84F-D387-F0B3-47CCC7571B17}"/>
              </a:ext>
            </a:extLst>
          </p:cNvPr>
          <p:cNvSpPr/>
          <p:nvPr/>
        </p:nvSpPr>
        <p:spPr>
          <a:xfrm>
            <a:off x="2313030" y="5041450"/>
            <a:ext cx="4516750" cy="23514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800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BE9C047-26A1-053D-FBD9-10D31E74087D}"/>
              </a:ext>
            </a:extLst>
          </p:cNvPr>
          <p:cNvSpPr txBox="1">
            <a:spLocks/>
          </p:cNvSpPr>
          <p:nvPr/>
        </p:nvSpPr>
        <p:spPr>
          <a:xfrm>
            <a:off x="381000" y="1577056"/>
            <a:ext cx="8585101" cy="362787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</a:pP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Assess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individual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,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collective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, and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intrinsic or sentimental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 value</a:t>
            </a:r>
            <a:endParaRPr lang="en-US" dirty="0"/>
          </a:p>
          <a:p>
            <a:pPr marL="342900" indent="-342900">
              <a:spcAft>
                <a:spcPts val="1200"/>
              </a:spcAft>
            </a:pP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Consider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 intellectual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property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,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trade secrets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,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personal data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 etc.</a:t>
            </a:r>
          </a:p>
          <a:p>
            <a:pPr marL="342900" indent="-342900">
              <a:spcAft>
                <a:spcPts val="1200"/>
              </a:spcAft>
            </a:pP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Distinguish between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replaceable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 and </a:t>
            </a:r>
            <a:r>
              <a:rPr lang="en-US" sz="3600" b="1" dirty="0">
                <a:solidFill>
                  <a:srgbClr val="3366CC"/>
                </a:solidFill>
                <a:latin typeface="Arial"/>
                <a:cs typeface="Calibri"/>
              </a:rPr>
              <a:t>irreplaceable</a:t>
            </a:r>
            <a:r>
              <a:rPr lang="en-US" sz="3600" dirty="0">
                <a:solidFill>
                  <a:srgbClr val="3366CC"/>
                </a:solidFill>
                <a:latin typeface="Arial"/>
                <a:cs typeface="Calibri"/>
              </a:rPr>
              <a:t> assets</a:t>
            </a: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D5935E71-2268-D5A5-9BCC-9CC126F7B887}"/>
              </a:ext>
            </a:extLst>
          </p:cNvPr>
          <p:cNvSpPr txBox="1">
            <a:spLocks/>
          </p:cNvSpPr>
          <p:nvPr/>
        </p:nvSpPr>
        <p:spPr>
          <a:xfrm>
            <a:off x="615464" y="395018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latin typeface="Arial"/>
                <a:cs typeface="Arial"/>
              </a:rPr>
              <a:t>Value Assessment</a:t>
            </a:r>
            <a:endParaRPr lang="en-US" kern="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2" name="Graphic 3" descr="Money outline">
            <a:extLst>
              <a:ext uri="{FF2B5EF4-FFF2-40B4-BE49-F238E27FC236}">
                <a16:creationId xmlns:a16="http://schemas.microsoft.com/office/drawing/2014/main" id="{D3DDB141-B37B-BEE4-3991-7F6B5037A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7215" y="4970253"/>
            <a:ext cx="914400" cy="914400"/>
          </a:xfrm>
          <a:prstGeom prst="rect">
            <a:avLst/>
          </a:prstGeom>
        </p:spPr>
      </p:pic>
      <p:pic>
        <p:nvPicPr>
          <p:cNvPr id="4" name="Graphic 4" descr="Coins outline">
            <a:extLst>
              <a:ext uri="{FF2B5EF4-FFF2-40B4-BE49-F238E27FC236}">
                <a16:creationId xmlns:a16="http://schemas.microsoft.com/office/drawing/2014/main" id="{4B78A97B-FEDD-EBAB-3186-2B69A793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6385" y="5027762"/>
            <a:ext cx="914400" cy="91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C7FFB-71F1-53D8-8AAA-66C7C273B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048" y="5282603"/>
            <a:ext cx="8915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1-3 Values of Assets</a:t>
            </a:r>
            <a:endParaRPr lang="en-IN" sz="1050" dirty="0">
              <a:solidFill>
                <a:srgbClr val="0B050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24C19680-D010-6BE3-11EF-F86BBBD5570B}"/>
              </a:ext>
            </a:extLst>
          </p:cNvPr>
          <p:cNvSpPr txBox="1">
            <a:spLocks/>
          </p:cNvSpPr>
          <p:nvPr/>
        </p:nvSpPr>
        <p:spPr>
          <a:xfrm>
            <a:off x="615464" y="395018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latin typeface="Arial"/>
                <a:cs typeface="Arial"/>
              </a:rPr>
              <a:t>Values of Assets</a:t>
            </a:r>
            <a:endParaRPr lang="en-US" kern="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9C1CB12C-3521-CBD6-127E-53DDE139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24000"/>
            <a:ext cx="5181600" cy="42447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183DD-ECE9-05D1-66B9-0C943984D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2104" y="5642037"/>
            <a:ext cx="540732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0B0506"/>
                </a:solidFill>
                <a:latin typeface="Arial"/>
                <a:cs typeface="Arial"/>
              </a:rPr>
              <a:t>FIGURE 1-4 Threat and Vulnerability</a:t>
            </a:r>
            <a:endParaRPr lang="en-IN" sz="1050" dirty="0">
              <a:solidFill>
                <a:srgbClr val="0B0506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DA9A0-43A6-3F13-E13E-D6C66405F5B0}"/>
              </a:ext>
            </a:extLst>
          </p:cNvPr>
          <p:cNvSpPr txBox="1"/>
          <p:nvPr/>
        </p:nvSpPr>
        <p:spPr>
          <a:xfrm>
            <a:off x="729334" y="1371600"/>
            <a:ext cx="4792315" cy="35163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/>
                <a:cs typeface="Calibri"/>
              </a:rPr>
              <a:t>Should you ignore the crack in the wall until the water level goes up?</a:t>
            </a:r>
            <a:endParaRPr lang="en-US" sz="21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  <a:latin typeface="Arial"/>
                <a:cs typeface="Calibri"/>
              </a:rPr>
              <a:t>When does the crack become a threat?</a:t>
            </a:r>
            <a:endParaRPr lang="en-US" sz="21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051ED52D-036F-8590-1FC9-CCD92EB8FE96}"/>
              </a:ext>
            </a:extLst>
          </p:cNvPr>
          <p:cNvSpPr txBox="1">
            <a:spLocks/>
          </p:cNvSpPr>
          <p:nvPr/>
        </p:nvSpPr>
        <p:spPr>
          <a:xfrm>
            <a:off x="543577" y="423773"/>
            <a:ext cx="8301149" cy="639433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2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700" kern="0" dirty="0">
                <a:solidFill>
                  <a:srgbClr val="0B0506"/>
                </a:solidFill>
                <a:cs typeface="Arial"/>
              </a:rPr>
              <a:t>Threat and Vulnerability</a:t>
            </a:r>
          </a:p>
        </p:txBody>
      </p:sp>
      <p:pic>
        <p:nvPicPr>
          <p:cNvPr id="5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7001CA4-87C4-249B-1711-BC575545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32" y="3741806"/>
            <a:ext cx="2743200" cy="17035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BF96F-529E-1761-25F0-36F5606C2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1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98569" y="5000512"/>
            <a:ext cx="4945673" cy="23514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endParaRPr lang="en-IN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F20AB-64D5-F7D4-0D56-8A5EB736CBE3}"/>
              </a:ext>
            </a:extLst>
          </p:cNvPr>
          <p:cNvSpPr txBox="1"/>
          <p:nvPr/>
        </p:nvSpPr>
        <p:spPr>
          <a:xfrm>
            <a:off x="459685" y="1297010"/>
            <a:ext cx="8230801" cy="4809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3995" indent="-21399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Three security properties to consider: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Integrity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Authentication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Nonrepudiation 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or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 accountability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C-I-A Triad: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C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onfidentiality,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 I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ntegrity,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A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vailability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Three characterizations of harm: 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Interception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Interruption</a:t>
            </a:r>
          </a:p>
          <a:p>
            <a:pPr marL="556895" lvl="1" indent="-213995">
              <a:buFont typeface="Arial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Modification</a:t>
            </a: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36763CE5-C43B-E444-0A61-0EE90F2046DA}"/>
              </a:ext>
            </a:extLst>
          </p:cNvPr>
          <p:cNvSpPr txBox="1">
            <a:spLocks/>
          </p:cNvSpPr>
          <p:nvPr/>
        </p:nvSpPr>
        <p:spPr>
          <a:xfrm>
            <a:off x="615464" y="395018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latin typeface="Arial"/>
                <a:cs typeface="Arial"/>
              </a:rPr>
              <a:t>Threat Properties</a:t>
            </a:r>
            <a:endParaRPr lang="en-US" kern="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36D82-2EE2-04CF-3931-8A1015B89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1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97326" y="5020978"/>
            <a:ext cx="5148158" cy="235145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/>
            <a:endParaRPr lang="en-IN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294736" y="5746274"/>
            <a:ext cx="425713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Arial"/>
                <a:cs typeface="Arial"/>
              </a:rPr>
              <a:t>FIGURE 1-6 Access Control</a:t>
            </a:r>
            <a:endParaRPr lang="en-IN" sz="105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7357D-FCED-C52F-0633-661CF6CA4B9B}"/>
              </a:ext>
            </a:extLst>
          </p:cNvPr>
          <p:cNvSpPr txBox="1"/>
          <p:nvPr/>
        </p:nvSpPr>
        <p:spPr>
          <a:xfrm>
            <a:off x="4186704" y="866861"/>
            <a:ext cx="4615521" cy="51321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1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A good security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policy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defines appropriate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mode of access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 for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subjects</a:t>
            </a: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, as well as proper </a:t>
            </a:r>
            <a:r>
              <a:rPr lang="en-US" sz="2800" b="1" dirty="0">
                <a:solidFill>
                  <a:schemeClr val="accent1"/>
                </a:solidFill>
                <a:latin typeface="Arial"/>
                <a:cs typeface="Calibri"/>
              </a:rPr>
              <a:t>access level</a:t>
            </a:r>
          </a:p>
          <a:p>
            <a:pPr marL="213995" indent="-213995">
              <a:buFont typeface="Arial"/>
              <a:buChar char="•"/>
            </a:pPr>
            <a:endParaRPr lang="en-US" sz="2800" dirty="0">
              <a:solidFill>
                <a:schemeClr val="accent1"/>
              </a:solidFill>
              <a:latin typeface="Arial"/>
              <a:cs typeface="Calibri"/>
            </a:endParaRPr>
          </a:p>
          <a:p>
            <a:pPr marL="213995" indent="-213995">
              <a:buFont typeface="Arial"/>
              <a:buChar char="•"/>
            </a:pPr>
            <a:r>
              <a:rPr lang="en-US" sz="2800" dirty="0">
                <a:solidFill>
                  <a:schemeClr val="accent1"/>
                </a:solidFill>
                <a:latin typeface="Arial"/>
                <a:cs typeface="Calibri"/>
              </a:rPr>
              <a:t>Many government agencies, especially military, provide security level access on "need to know" basis</a:t>
            </a:r>
          </a:p>
        </p:txBody>
      </p:sp>
      <p:sp>
        <p:nvSpPr>
          <p:cNvPr id="11" name="Title 11">
            <a:extLst>
              <a:ext uri="{FF2B5EF4-FFF2-40B4-BE49-F238E27FC236}">
                <a16:creationId xmlns:a16="http://schemas.microsoft.com/office/drawing/2014/main" id="{823736E8-F58C-D880-D219-501624BA4EB8}"/>
              </a:ext>
            </a:extLst>
          </p:cNvPr>
          <p:cNvSpPr txBox="1">
            <a:spLocks/>
          </p:cNvSpPr>
          <p:nvPr/>
        </p:nvSpPr>
        <p:spPr>
          <a:xfrm>
            <a:off x="500445" y="323131"/>
            <a:ext cx="7956093" cy="56754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cs typeface="Arial"/>
              </a:rPr>
              <a:t>C-I-A Triad: Confidentiality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52DA60D-6044-02D8-D7F7-466682E1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3" y="3202683"/>
            <a:ext cx="3289538" cy="23935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3E88-CEFE-2589-2439-60FAC7D53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DF5B85-EFB7-4ADC-BD70-34E38F36A53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44733"/>
      </p:ext>
    </p:extLst>
  </p:cSld>
  <p:clrMapOvr>
    <a:masterClrMapping/>
  </p:clrMapOvr>
</p:sld>
</file>

<file path=ppt/theme/theme1.xml><?xml version="1.0" encoding="utf-8"?>
<a:theme xmlns:a="http://schemas.openxmlformats.org/drawingml/2006/main" name="1_Edge">
  <a:themeElements>
    <a:clrScheme name="1_Edge 2">
      <a:dk1>
        <a:srgbClr val="333333"/>
      </a:dk1>
      <a:lt1>
        <a:srgbClr val="CCCCFF"/>
      </a:lt1>
      <a:dk2>
        <a:srgbClr val="0B0506"/>
      </a:dk2>
      <a:lt2>
        <a:srgbClr val="FFFFFF"/>
      </a:lt2>
      <a:accent1>
        <a:srgbClr val="3366CC"/>
      </a:accent1>
      <a:accent2>
        <a:srgbClr val="3333CC"/>
      </a:accent2>
      <a:accent3>
        <a:srgbClr val="AAAAAA"/>
      </a:accent3>
      <a:accent4>
        <a:srgbClr val="AEAEDA"/>
      </a:accent4>
      <a:accent5>
        <a:srgbClr val="ADB8E2"/>
      </a:accent5>
      <a:accent6>
        <a:srgbClr val="2D2DB9"/>
      </a:accent6>
      <a:hlink>
        <a:srgbClr val="808080"/>
      </a:hlink>
      <a:folHlink>
        <a:srgbClr val="666633"/>
      </a:folHlink>
    </a:clrScheme>
    <a:fontScheme name="1_Ed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11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743</Words>
  <Application>Microsoft Office PowerPoint</Application>
  <PresentationFormat>On-screen Show (4:3)</PresentationFormat>
  <Paragraphs>164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Arial,Sans-Serif</vt:lpstr>
      <vt:lpstr>Garamond</vt:lpstr>
      <vt:lpstr>Times New Roman</vt:lpstr>
      <vt:lpstr>Wingdings</vt:lpstr>
      <vt:lpstr>1_Edge</vt:lpstr>
      <vt:lpstr>Security in Computing Sixth Edition</vt:lpstr>
      <vt:lpstr>In This Chapter</vt:lpstr>
      <vt:lpstr>Real-Life Scenario Example</vt:lpstr>
      <vt:lpstr>What Is Computer Security?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Jeanne Furfari</dc:creator>
  <cp:lastModifiedBy>Jennifer Frew</cp:lastModifiedBy>
  <cp:revision>564</cp:revision>
  <dcterms:created xsi:type="dcterms:W3CDTF">2005-02-06T18:24:19Z</dcterms:created>
  <dcterms:modified xsi:type="dcterms:W3CDTF">2023-07-19T13:17:48Z</dcterms:modified>
</cp:coreProperties>
</file>